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76"/>
  </p:notesMasterIdLst>
  <p:handoutMasterIdLst>
    <p:handoutMasterId r:id="rId77"/>
  </p:handoutMasterIdLst>
  <p:sldIdLst>
    <p:sldId id="325" r:id="rId2"/>
    <p:sldId id="347" r:id="rId3"/>
    <p:sldId id="408" r:id="rId4"/>
    <p:sldId id="409" r:id="rId5"/>
    <p:sldId id="351" r:id="rId6"/>
    <p:sldId id="410" r:id="rId7"/>
    <p:sldId id="354" r:id="rId8"/>
    <p:sldId id="355" r:id="rId9"/>
    <p:sldId id="365" r:id="rId10"/>
    <p:sldId id="352" r:id="rId11"/>
    <p:sldId id="353" r:id="rId12"/>
    <p:sldId id="376" r:id="rId13"/>
    <p:sldId id="375" r:id="rId14"/>
    <p:sldId id="364" r:id="rId15"/>
    <p:sldId id="349" r:id="rId16"/>
    <p:sldId id="390" r:id="rId17"/>
    <p:sldId id="386" r:id="rId18"/>
    <p:sldId id="412" r:id="rId19"/>
    <p:sldId id="387" r:id="rId20"/>
    <p:sldId id="411" r:id="rId21"/>
    <p:sldId id="388" r:id="rId22"/>
    <p:sldId id="389" r:id="rId23"/>
    <p:sldId id="413" r:id="rId24"/>
    <p:sldId id="366" r:id="rId25"/>
    <p:sldId id="359" r:id="rId26"/>
    <p:sldId id="367" r:id="rId27"/>
    <p:sldId id="414" r:id="rId28"/>
    <p:sldId id="368" r:id="rId29"/>
    <p:sldId id="356" r:id="rId30"/>
    <p:sldId id="348" r:id="rId31"/>
    <p:sldId id="415" r:id="rId32"/>
    <p:sldId id="416" r:id="rId33"/>
    <p:sldId id="417" r:id="rId34"/>
    <p:sldId id="369" r:id="rId35"/>
    <p:sldId id="360" r:id="rId36"/>
    <p:sldId id="361" r:id="rId37"/>
    <p:sldId id="370" r:id="rId38"/>
    <p:sldId id="371" r:id="rId39"/>
    <p:sldId id="372" r:id="rId40"/>
    <p:sldId id="373" r:id="rId41"/>
    <p:sldId id="362" r:id="rId42"/>
    <p:sldId id="374" r:id="rId43"/>
    <p:sldId id="363" r:id="rId44"/>
    <p:sldId id="357" r:id="rId45"/>
    <p:sldId id="377" r:id="rId46"/>
    <p:sldId id="418" r:id="rId47"/>
    <p:sldId id="378" r:id="rId48"/>
    <p:sldId id="419" r:id="rId49"/>
    <p:sldId id="379" r:id="rId50"/>
    <p:sldId id="420" r:id="rId51"/>
    <p:sldId id="358" r:id="rId52"/>
    <p:sldId id="382" r:id="rId53"/>
    <p:sldId id="383" r:id="rId54"/>
    <p:sldId id="421" r:id="rId55"/>
    <p:sldId id="422" r:id="rId56"/>
    <p:sldId id="380" r:id="rId57"/>
    <p:sldId id="381" r:id="rId58"/>
    <p:sldId id="384" r:id="rId59"/>
    <p:sldId id="350" r:id="rId60"/>
    <p:sldId id="400" r:id="rId61"/>
    <p:sldId id="391" r:id="rId62"/>
    <p:sldId id="392" r:id="rId63"/>
    <p:sldId id="393" r:id="rId64"/>
    <p:sldId id="396" r:id="rId65"/>
    <p:sldId id="395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23" r:id="rId74"/>
    <p:sldId id="424" r:id="rId75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7834" autoAdjust="0"/>
  </p:normalViewPr>
  <p:slideViewPr>
    <p:cSldViewPr>
      <p:cViewPr varScale="1">
        <p:scale>
          <a:sx n="128" d="100"/>
          <a:sy n="128" d="100"/>
        </p:scale>
        <p:origin x="1494" y="13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http://arparso.de/nexus/forum/index.php?topic=76.0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54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http://www.xity.de/nachrichten/graues_herbstwetter_am_wochenende_id2393125.html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54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http://msdn.microsoft.com/en-us/library/ee416324%28v=vs.85%29.aspx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386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http://msdn.microsoft.com/en-us/library/windows/desktop/ee416307(v=vs.85).aspx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57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14-Nov-14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.google.com/p/cudaraster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gl.org/wiki/Built-in_Variable_(GLSL)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5 </a:t>
            </a:r>
            <a:r>
              <a:rPr lang="de-DE" dirty="0" smtClean="0"/>
              <a:t>–</a:t>
            </a:r>
            <a:r>
              <a:rPr lang="en-US" dirty="0" smtClean="0"/>
              <a:t> 14.11.2014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IBM PC</a:t>
            </a:r>
            <a:endParaRPr lang="de-DE" dirty="0"/>
          </a:p>
        </p:txBody>
      </p:sp>
      <p:pic>
        <p:nvPicPr>
          <p:cNvPr id="2050" name="Picture 2" descr="http://upload.wikimedia.org/wikipedia/commons/thumb/f/f1/Ibm_pc_5150.jpg/1280px-Ibm_pc_515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23" y="1484313"/>
            <a:ext cx="534916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48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Voodoo</a:t>
            </a:r>
            <a:endParaRPr lang="de-DE" dirty="0"/>
          </a:p>
        </p:txBody>
      </p:sp>
      <p:pic>
        <p:nvPicPr>
          <p:cNvPr id="3074" name="Picture 2" descr="http://upload.wikimedia.org/wikipedia/commons/thumb/3/33/KL_Diamond_Monster3D_Voodoo_1.jpg/1920px-KL_Diamond_Monster3D_Voodoo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10" y="1484313"/>
            <a:ext cx="6809593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4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 </a:t>
            </a:r>
            <a:r>
              <a:rPr lang="de-DE" dirty="0" err="1" smtClean="0"/>
              <a:t>intel</a:t>
            </a:r>
            <a:r>
              <a:rPr lang="de-DE" dirty="0" smtClean="0"/>
              <a:t> CPUs</a:t>
            </a:r>
            <a:endParaRPr lang="de-DE" dirty="0"/>
          </a:p>
        </p:txBody>
      </p:sp>
      <p:pic>
        <p:nvPicPr>
          <p:cNvPr id="4098" name="Picture 2" descr="http://gamerpcs.net/wp-content/uploads/Intel-Haswell-Co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64" y="1484313"/>
            <a:ext cx="797128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6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Vista</a:t>
            </a:r>
            <a:endParaRPr lang="de-DE" dirty="0"/>
          </a:p>
        </p:txBody>
      </p:sp>
      <p:pic>
        <p:nvPicPr>
          <p:cNvPr id="5122" name="Picture 2" descr="http://upload.wikimedia.org/wikipedia/en/a/a3/Windows_Vist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1484313"/>
            <a:ext cx="6625166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7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4" y="2060848"/>
            <a:ext cx="7900306" cy="3888432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PS4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853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CPU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Run </a:t>
            </a:r>
            <a:r>
              <a:rPr lang="de-DE" dirty="0" err="1" smtClean="0"/>
              <a:t>sequential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fast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GPU (</a:t>
            </a:r>
            <a:r>
              <a:rPr lang="de-DE" dirty="0" err="1" smtClean="0"/>
              <a:t>Graphical</a:t>
            </a:r>
            <a:r>
              <a:rPr lang="de-DE" dirty="0" smtClean="0"/>
              <a:t> Processing Unit)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Massively</a:t>
            </a:r>
            <a:r>
              <a:rPr lang="de-DE" dirty="0" smtClean="0"/>
              <a:t> parallel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Plus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rasterizer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Plus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sampler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</a:t>
            </a:r>
            <a:r>
              <a:rPr lang="de-DE" dirty="0" err="1" smtClean="0"/>
              <a:t>vs</a:t>
            </a:r>
            <a:r>
              <a:rPr lang="de-DE" dirty="0" smtClean="0"/>
              <a:t> GPU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09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806" y="1682750"/>
            <a:ext cx="4114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25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231" y="2820988"/>
            <a:ext cx="4933950" cy="229552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„Aliasing“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612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522245"/>
            <a:ext cx="8640763" cy="289301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7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81" y="2554288"/>
            <a:ext cx="4819650" cy="282892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Edge Antialiasing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079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8146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Supersample Antialiasing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4933950" cy="2295525"/>
          </a:xfrm>
          <a:prstGeom prst="rect">
            <a:avLst/>
          </a:prstGeom>
        </p:spPr>
      </p:pic>
      <p:pic>
        <p:nvPicPr>
          <p:cNvPr id="6" name="Inhaltsplatzhalt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47864" y="4437112"/>
            <a:ext cx="220824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Gerade Verbindung mit Pfeil 7"/>
          <p:cNvCxnSpPr>
            <a:stCxn id="5" idx="2"/>
            <a:endCxn id="6" idx="0"/>
          </p:cNvCxnSpPr>
          <p:nvPr/>
        </p:nvCxnSpPr>
        <p:spPr bwMode="auto">
          <a:xfrm>
            <a:off x="4446687" y="3780309"/>
            <a:ext cx="5300" cy="656803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966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Optimized</a:t>
            </a:r>
            <a:r>
              <a:rPr lang="de-DE" dirty="0" smtClean="0"/>
              <a:t> Supersampling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at </a:t>
            </a:r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Multisample Antialiasing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462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Postprocess</a:t>
            </a:r>
            <a:r>
              <a:rPr lang="de-DE" dirty="0" smtClean="0"/>
              <a:t> Antialiasing</a:t>
            </a:r>
            <a:endParaRPr lang="de-DE" dirty="0"/>
          </a:p>
        </p:txBody>
      </p:sp>
      <p:pic>
        <p:nvPicPr>
          <p:cNvPr id="6146" name="Picture 2" descr="http://upload.wikimedia.org/wikipedia/commons/c/cd/Solidnoi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40" y="2063988"/>
            <a:ext cx="5333333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2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575300"/>
            <a:ext cx="8640763" cy="478690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Temporal Anti-Aliasing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332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Basically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Preferebly</a:t>
            </a:r>
            <a:r>
              <a:rPr lang="de-DE" dirty="0" smtClean="0"/>
              <a:t> 2^n*2^n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Other </a:t>
            </a:r>
            <a:r>
              <a:rPr lang="de-DE" dirty="0" err="1" smtClean="0"/>
              <a:t>sizes</a:t>
            </a:r>
            <a:r>
              <a:rPr lang="de-DE" dirty="0" smtClean="0"/>
              <a:t> not </a:t>
            </a:r>
            <a:r>
              <a:rPr lang="de-DE" dirty="0" err="1" smtClean="0"/>
              <a:t>necessarily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endParaRPr lang="de-DE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Expand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fix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coordinates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78162"/>
            <a:ext cx="30963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Point </a:t>
            </a:r>
            <a:r>
              <a:rPr lang="de-DE" dirty="0" err="1" smtClean="0"/>
              <a:t>Filtering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Bilinear </a:t>
            </a:r>
            <a:r>
              <a:rPr lang="de-DE" dirty="0" err="1" smtClean="0"/>
              <a:t>Filtering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Interpolate</a:t>
            </a:r>
            <a:r>
              <a:rPr lang="de-DE" dirty="0" smtClean="0"/>
              <a:t> </a:t>
            </a:r>
            <a:r>
              <a:rPr lang="de-DE" dirty="0" err="1" smtClean="0"/>
              <a:t>four</a:t>
            </a:r>
            <a:r>
              <a:rPr lang="de-DE" dirty="0" smtClean="0"/>
              <a:t> </a:t>
            </a:r>
            <a:r>
              <a:rPr lang="de-DE" dirty="0" err="1" smtClean="0"/>
              <a:t>neighbouring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</a:t>
            </a:r>
            <a:r>
              <a:rPr lang="de-DE" dirty="0" smtClean="0"/>
              <a:t> Sampling</a:t>
            </a:r>
            <a:endParaRPr lang="de-DE" dirty="0"/>
          </a:p>
        </p:txBody>
      </p:sp>
      <p:pic>
        <p:nvPicPr>
          <p:cNvPr id="7172" name="Picture 4" descr="Super Mario 64 Nintendo 64 Bob-omb Battlefield - the first stage you'll be able to p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4503464" cy="33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228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mapped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Ideally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Trick: </a:t>
            </a:r>
            <a:r>
              <a:rPr lang="de-DE" dirty="0" err="1" smtClean="0"/>
              <a:t>Precompute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Width / 2, Height / 2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Width / 4, Height / 4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Sample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fitting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Mip</a:t>
            </a:r>
            <a:r>
              <a:rPr lang="de-DE" dirty="0" smtClean="0"/>
              <a:t>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90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Seams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mip</a:t>
            </a:r>
            <a:r>
              <a:rPr lang="de-DE" dirty="0" smtClean="0"/>
              <a:t> </a:t>
            </a:r>
            <a:r>
              <a:rPr lang="de-DE" dirty="0" err="1" smtClean="0"/>
              <a:t>levels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Trilinear </a:t>
            </a:r>
            <a:r>
              <a:rPr lang="de-DE" dirty="0" err="1" smtClean="0"/>
              <a:t>filtering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Perspective</a:t>
            </a:r>
            <a:r>
              <a:rPr lang="de-DE" dirty="0" smtClean="0"/>
              <a:t> </a:t>
            </a:r>
            <a:r>
              <a:rPr lang="de-DE" dirty="0" err="1" smtClean="0"/>
              <a:t>stretches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differently</a:t>
            </a:r>
            <a:r>
              <a:rPr lang="de-DE" dirty="0" smtClean="0"/>
              <a:t> in x </a:t>
            </a:r>
            <a:r>
              <a:rPr lang="de-DE" dirty="0" err="1" smtClean="0"/>
              <a:t>and</a:t>
            </a:r>
            <a:r>
              <a:rPr lang="de-DE" dirty="0" smtClean="0"/>
              <a:t> y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optimal </a:t>
            </a:r>
            <a:r>
              <a:rPr lang="de-DE" dirty="0" err="1" smtClean="0"/>
              <a:t>mip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Mip</a:t>
            </a:r>
            <a:r>
              <a:rPr lang="de-DE" dirty="0" smtClean="0"/>
              <a:t>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07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Anisotropic</a:t>
            </a:r>
            <a:r>
              <a:rPr lang="de-DE" dirty="0" smtClean="0"/>
              <a:t> </a:t>
            </a:r>
            <a:r>
              <a:rPr lang="de-DE" dirty="0" err="1" smtClean="0"/>
              <a:t>Filtering</a:t>
            </a:r>
            <a:endParaRPr lang="de-DE" dirty="0"/>
          </a:p>
        </p:txBody>
      </p:sp>
      <p:pic>
        <p:nvPicPr>
          <p:cNvPr id="8194" name="Picture 2" descr="http://upload.wikimedia.org/wikipedia/commons/8/80/Anisotropic_filtering_e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24878"/>
            <a:ext cx="8640763" cy="40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88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Implemented</a:t>
            </a:r>
            <a:r>
              <a:rPr lang="de-DE" dirty="0" smtClean="0"/>
              <a:t> in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rasterizer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3D </a:t>
            </a:r>
            <a:r>
              <a:rPr lang="de-DE" dirty="0" err="1" smtClean="0"/>
              <a:t>apis</a:t>
            </a:r>
            <a:r>
              <a:rPr lang="de-DE" dirty="0" smtClean="0"/>
              <a:t> </a:t>
            </a:r>
            <a:r>
              <a:rPr lang="de-DE" dirty="0" err="1" smtClean="0"/>
              <a:t>offer</a:t>
            </a:r>
            <a:r>
              <a:rPr lang="de-DE" dirty="0" smtClean="0"/>
              <a:t> simple </a:t>
            </a:r>
            <a:r>
              <a:rPr lang="de-DE" dirty="0" err="1" smtClean="0"/>
              <a:t>configuration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Off, </a:t>
            </a:r>
            <a:r>
              <a:rPr lang="de-DE" dirty="0" err="1" smtClean="0"/>
              <a:t>allow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smaller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, </a:t>
            </a:r>
            <a:r>
              <a:rPr lang="de-DE" dirty="0" err="1" smtClean="0"/>
              <a:t>allow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larger </a:t>
            </a:r>
            <a:r>
              <a:rPr lang="de-DE" dirty="0" err="1" smtClean="0"/>
              <a:t>values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8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Dedicated</a:t>
            </a:r>
            <a:r>
              <a:rPr lang="de-DE" dirty="0" smtClean="0"/>
              <a:t> Gaming Hardware</a:t>
            </a:r>
            <a:endParaRPr lang="de-DE" dirty="0"/>
          </a:p>
        </p:txBody>
      </p:sp>
      <p:pic>
        <p:nvPicPr>
          <p:cNvPr id="1026" name="Picture 2" descr="http://upload.wikimedia.org/wikipedia/commons/a/a4/3-way-SLI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23" y="1484313"/>
            <a:ext cx="6625166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19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Critical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Reads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r>
              <a:rPr lang="de-DE" dirty="0" smtClean="0"/>
              <a:t>, </a:t>
            </a:r>
            <a:r>
              <a:rPr lang="de-DE" dirty="0" err="1" smtClean="0"/>
              <a:t>stresses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Makes</a:t>
            </a:r>
            <a:r>
              <a:rPr lang="de-DE" dirty="0" smtClean="0"/>
              <a:t> parallel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Fixed </a:t>
            </a:r>
            <a:r>
              <a:rPr lang="de-DE" dirty="0" err="1" smtClean="0"/>
              <a:t>modes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1 *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+ 0 *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*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+ (1 -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) *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(</a:t>
            </a:r>
            <a:r>
              <a:rPr lang="de-DE" dirty="0" err="1" smtClean="0"/>
              <a:t>destination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rarely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Alpha-Blending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140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Render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Draw </a:t>
            </a:r>
            <a:r>
              <a:rPr lang="de-DE" dirty="0" err="1" smtClean="0"/>
              <a:t>rendered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Draw </a:t>
            </a:r>
            <a:r>
              <a:rPr lang="de-DE" dirty="0" err="1" smtClean="0"/>
              <a:t>blended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rendered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Much </a:t>
            </a:r>
            <a:r>
              <a:rPr lang="de-DE" dirty="0" err="1" smtClean="0"/>
              <a:t>slower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Programmable</a:t>
            </a:r>
            <a:r>
              <a:rPr lang="de-DE" dirty="0" smtClean="0"/>
              <a:t> Blending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821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Standard </a:t>
            </a:r>
            <a:r>
              <a:rPr lang="de-DE" dirty="0" err="1" smtClean="0"/>
              <a:t>blending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*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Additive </a:t>
            </a:r>
            <a:r>
              <a:rPr lang="de-DE" dirty="0" err="1" smtClean="0"/>
              <a:t>blending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*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+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Most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blending</a:t>
            </a:r>
            <a:r>
              <a:rPr lang="de-DE" dirty="0" smtClean="0"/>
              <a:t> </a:t>
            </a:r>
            <a:r>
              <a:rPr lang="de-DE" dirty="0" err="1" smtClean="0"/>
              <a:t>modes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87684"/>
            <a:ext cx="4523055" cy="29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Bilinear </a:t>
            </a:r>
            <a:r>
              <a:rPr lang="de-DE" dirty="0" err="1" smtClean="0"/>
              <a:t>filtering</a:t>
            </a:r>
            <a:r>
              <a:rPr lang="de-DE" dirty="0" smtClean="0"/>
              <a:t>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+ </a:t>
            </a:r>
            <a:r>
              <a:rPr lang="de-DE" dirty="0" err="1" smtClean="0"/>
              <a:t>alpha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At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borders</a:t>
            </a:r>
            <a:r>
              <a:rPr lang="de-DE" dirty="0" smtClean="0"/>
              <a:t>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</a:t>
            </a:r>
            <a:r>
              <a:rPr lang="de-DE" dirty="0" smtClean="0"/>
              <a:t> Sampling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Transparency</a:t>
            </a:r>
            <a:endParaRPr lang="de-DE" dirty="0"/>
          </a:p>
        </p:txBody>
      </p:sp>
      <p:pic>
        <p:nvPicPr>
          <p:cNvPr id="10242" name="Picture 2" descr="http://www.vterrain.org/Plants/Alpha/pal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" y="2636912"/>
            <a:ext cx="47815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78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rgb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Fixes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sampling</a:t>
            </a:r>
            <a:r>
              <a:rPr lang="de-DE" dirty="0" smtClean="0"/>
              <a:t> (invisible </a:t>
            </a:r>
            <a:r>
              <a:rPr lang="de-DE" dirty="0" err="1" smtClean="0"/>
              <a:t>pixels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multiplied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Fixes </a:t>
            </a:r>
            <a:r>
              <a:rPr lang="de-DE" dirty="0" err="1" smtClean="0"/>
              <a:t>sunglasses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Premultiply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,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Combines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additive </a:t>
            </a:r>
            <a:r>
              <a:rPr lang="de-DE" dirty="0" err="1" smtClean="0"/>
              <a:t>blending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Blending </a:t>
            </a:r>
            <a:r>
              <a:rPr lang="de-DE" dirty="0" err="1" smtClean="0"/>
              <a:t>mode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pixel</a:t>
            </a:r>
            <a:r>
              <a:rPr lang="de-DE" dirty="0"/>
              <a:t> + (1 -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) *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Premultiplied</a:t>
            </a:r>
            <a:r>
              <a:rPr lang="de-DE" dirty="0" smtClean="0"/>
              <a:t> Alpha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40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transformations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Prepares</a:t>
            </a:r>
            <a:r>
              <a:rPr lang="de-DE" dirty="0" smtClean="0"/>
              <a:t> additional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later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stages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Exercise</a:t>
            </a:r>
            <a:r>
              <a:rPr lang="de-DE" dirty="0" smtClean="0"/>
              <a:t> 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605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Also </a:t>
            </a:r>
            <a:r>
              <a:rPr lang="de-DE" dirty="0" err="1" smtClean="0"/>
              <a:t>called</a:t>
            </a:r>
            <a:r>
              <a:rPr lang="de-DE" dirty="0" smtClean="0"/>
              <a:t> Pixel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interpolated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Exercise</a:t>
            </a:r>
            <a:r>
              <a:rPr lang="de-DE" dirty="0" smtClean="0"/>
              <a:t> 4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Fragment </a:t>
            </a:r>
            <a:r>
              <a:rPr lang="de-DE" dirty="0" err="1" smtClean="0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96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Array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hold additional </a:t>
            </a:r>
            <a:r>
              <a:rPr lang="de-DE" dirty="0" err="1" smtClean="0"/>
              <a:t>data</a:t>
            </a:r>
            <a:r>
              <a:rPr lang="de-DE" dirty="0" smtClean="0"/>
              <a:t> per </a:t>
            </a:r>
            <a:r>
              <a:rPr lang="de-DE" dirty="0" err="1" smtClean="0"/>
              <a:t>vertex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assign</a:t>
            </a:r>
            <a:r>
              <a:rPr lang="de-DE" dirty="0" smtClean="0"/>
              <a:t> additional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names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registers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Primary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CPU </a:t>
            </a:r>
            <a:r>
              <a:rPr lang="de-DE" dirty="0" err="1" smtClean="0"/>
              <a:t>to</a:t>
            </a:r>
            <a:r>
              <a:rPr lang="de-DE" dirty="0" smtClean="0"/>
              <a:t> GPU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Buffer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6558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Array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indices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That‘s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 </a:t>
            </a:r>
            <a:r>
              <a:rPr lang="de-DE" dirty="0" err="1" smtClean="0"/>
              <a:t>Buffer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04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Vertex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Fragment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</a:t>
            </a:r>
            <a:r>
              <a:rPr lang="de-DE" dirty="0" err="1" smtClean="0"/>
              <a:t>IndexBuffer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Vertex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DrawIndexedTriangles</a:t>
            </a:r>
            <a:r>
              <a:rPr lang="de-DE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DrawIndexedTriangles</a:t>
            </a:r>
            <a:r>
              <a:rPr lang="de-DE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Draw Calls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76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54883"/>
            <a:ext cx="6840760" cy="4475888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Pong</a:t>
            </a:r>
            <a:r>
              <a:rPr lang="de-DE" dirty="0" smtClean="0"/>
              <a:t> &amp; Computer 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592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buffers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Verify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(</a:t>
            </a:r>
            <a:r>
              <a:rPr lang="de-DE" dirty="0" err="1" smtClean="0"/>
              <a:t>compile</a:t>
            </a:r>
            <a:r>
              <a:rPr lang="de-DE" dirty="0" smtClean="0"/>
              <a:t> </a:t>
            </a:r>
            <a:r>
              <a:rPr lang="de-DE" dirty="0" err="1" smtClean="0"/>
              <a:t>shaders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Implicit</a:t>
            </a:r>
            <a:r>
              <a:rPr lang="de-DE" dirty="0" smtClean="0"/>
              <a:t> 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70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Rasterization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Additional </a:t>
            </a:r>
            <a:r>
              <a:rPr lang="de-DE" dirty="0" err="1" smtClean="0"/>
              <a:t>options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synchronization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yet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everywhere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competing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Even </a:t>
            </a:r>
            <a:r>
              <a:rPr lang="de-DE" dirty="0" err="1" smtClean="0"/>
              <a:t>OpenCL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GLSL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shaders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38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Xeon Phi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Ex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Larrabee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://code.google.com/p/cudaraster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nVidia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Triangles</a:t>
            </a:r>
            <a:r>
              <a:rPr lang="de-DE" dirty="0" smtClean="0"/>
              <a:t> on </a:t>
            </a:r>
            <a:r>
              <a:rPr lang="de-DE" dirty="0" err="1" smtClean="0"/>
              <a:t>Compute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13" y="1700808"/>
            <a:ext cx="392043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2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Works on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Tesselation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yet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on all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Notably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 on iOS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Shaders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327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Note: Light </a:t>
            </a:r>
            <a:r>
              <a:rPr lang="de-DE" dirty="0" err="1" smtClean="0"/>
              <a:t>from</a:t>
            </a:r>
            <a:r>
              <a:rPr lang="de-DE" dirty="0" smtClean="0"/>
              <a:t> different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just like </a:t>
            </a:r>
            <a:r>
              <a:rPr lang="de-DE" dirty="0" err="1" smtClean="0"/>
              <a:t>that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31" y="2806700"/>
            <a:ext cx="22669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8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endParaRPr lang="de-DE" dirty="0"/>
          </a:p>
        </p:txBody>
      </p:sp>
      <p:pic>
        <p:nvPicPr>
          <p:cNvPr id="11266" name="Picture 2" descr="http://images.xity.de/xity_gallery/Schlechtes_Wetter_DC_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" y="158750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99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ambient</a:t>
            </a:r>
            <a:r>
              <a:rPr lang="de-DE" dirty="0" smtClean="0"/>
              <a:t> = </a:t>
            </a:r>
            <a:r>
              <a:rPr lang="de-DE" dirty="0" err="1" smtClean="0"/>
              <a:t>constant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482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endParaRPr lang="de-DE" dirty="0"/>
          </a:p>
        </p:txBody>
      </p:sp>
      <p:pic>
        <p:nvPicPr>
          <p:cNvPr id="12290" name="Picture 2" descr="http://upload.wikimedia.org/wikipedia/commons/2/21/Diffuse_reflec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27" y="1484313"/>
            <a:ext cx="4231558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896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= LN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87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2897"/>
            <a:ext cx="7056784" cy="4692762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8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174" y="1484313"/>
            <a:ext cx="5908064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Apple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0138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R: </a:t>
            </a:r>
            <a:r>
              <a:rPr lang="de-DE" dirty="0" err="1" smtClean="0"/>
              <a:t>mirrored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light </a:t>
            </a:r>
            <a:r>
              <a:rPr lang="de-DE" dirty="0" err="1" smtClean="0"/>
              <a:t>source</a:t>
            </a:r>
            <a:r>
              <a:rPr lang="de-DE" dirty="0" smtClean="0"/>
              <a:t> (</a:t>
            </a:r>
            <a:r>
              <a:rPr lang="de-DE" dirty="0" err="1" smtClean="0"/>
              <a:t>reflectance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V: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n: </a:t>
            </a:r>
            <a:r>
              <a:rPr lang="de-DE" dirty="0" err="1" smtClean="0"/>
              <a:t>roughness</a:t>
            </a:r>
            <a:r>
              <a:rPr lang="de-DE" dirty="0" smtClean="0"/>
              <a:t> – </a:t>
            </a:r>
            <a:r>
              <a:rPr lang="de-DE" dirty="0" err="1" smtClean="0"/>
              <a:t>start</a:t>
            </a:r>
            <a:r>
              <a:rPr lang="de-DE" dirty="0" smtClean="0"/>
              <a:t> at 32 </a:t>
            </a:r>
            <a:r>
              <a:rPr lang="de-DE" dirty="0" err="1" smtClean="0"/>
              <a:t>and</a:t>
            </a:r>
            <a:r>
              <a:rPr lang="de-DE" dirty="0" smtClean="0"/>
              <a:t> tune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(aka </a:t>
            </a:r>
            <a:r>
              <a:rPr lang="de-DE" dirty="0" err="1" smtClean="0"/>
              <a:t>basically</a:t>
            </a:r>
            <a:r>
              <a:rPr lang="de-DE" dirty="0" smtClean="0"/>
              <a:t> </a:t>
            </a:r>
            <a:r>
              <a:rPr lang="de-DE" dirty="0" err="1" smtClean="0"/>
              <a:t>nonsense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Ugly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larger </a:t>
            </a:r>
            <a:r>
              <a:rPr lang="de-DE" dirty="0" err="1" smtClean="0"/>
              <a:t>angles</a:t>
            </a:r>
            <a:r>
              <a:rPr lang="de-DE" dirty="0" smtClean="0"/>
              <a:t> (cos -&gt; 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6629400" cy="1781175"/>
          </a:xfrm>
          <a:prstGeom prst="rect">
            <a:avLst/>
          </a:prstGeom>
        </p:spPr>
      </p:pic>
      <p:pic>
        <p:nvPicPr>
          <p:cNvPr id="6" name="Picture 2" descr="http://upload.wikimedia.org/wikipedia/commons/thumb/0/01/Blinn_Vectors.svg/1100px-Blinn_Vector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06745"/>
            <a:ext cx="3059832" cy="208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05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little</a:t>
            </a:r>
            <a:r>
              <a:rPr lang="de-DE" dirty="0" smtClean="0"/>
              <a:t> </a:t>
            </a:r>
            <a:r>
              <a:rPr lang="de-DE" dirty="0" err="1" smtClean="0"/>
              <a:t>faster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little</a:t>
            </a:r>
            <a:r>
              <a:rPr lang="de-DE" dirty="0" smtClean="0"/>
              <a:t> </a:t>
            </a:r>
            <a:r>
              <a:rPr lang="de-DE" dirty="0" err="1" smtClean="0"/>
              <a:t>nicer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Blinn</a:t>
            </a:r>
            <a:r>
              <a:rPr lang="de-DE" dirty="0" smtClean="0"/>
              <a:t> </a:t>
            </a:r>
            <a:r>
              <a:rPr lang="de-DE" dirty="0" err="1" smtClean="0"/>
              <a:t>Phong</a:t>
            </a:r>
            <a:endParaRPr lang="de-DE" dirty="0"/>
          </a:p>
        </p:txBody>
      </p:sp>
      <p:pic>
        <p:nvPicPr>
          <p:cNvPr id="13314" name="Picture 2" descr="http://upload.wikimedia.org/wikipedia/commons/thumb/0/01/Blinn_Vectors.svg/1100px-Blinn_Vecto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15668"/>
            <a:ext cx="3721696" cy="25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 = \frac{V + L}{\|V + L\|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223537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&#10;\begin{matrix}&#10;I_{specular} &amp; = &amp; I_{in} \cdot k_{specular} \cdot \cos^n \theta' \\&#10;             &amp; = &amp; I_{in} \cdot k_{specular} \cdot \left(\frac{(V+L) \cdot N}{\|(V+L)\|\cdot\|N\|}\right)^n&#10;\end{matrix}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505495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57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Real </a:t>
            </a:r>
            <a:r>
              <a:rPr lang="de-DE" dirty="0" err="1" smtClean="0"/>
              <a:t>ambient</a:t>
            </a:r>
            <a:r>
              <a:rPr lang="de-DE" dirty="0" smtClean="0"/>
              <a:t> light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 </a:t>
            </a:r>
            <a:r>
              <a:rPr lang="de-DE" dirty="0" err="1" smtClean="0"/>
              <a:t>bouncing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bouncing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bouncing</a:t>
            </a:r>
            <a:r>
              <a:rPr lang="de-DE" dirty="0" smtClean="0"/>
              <a:t>…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Ambient</a:t>
            </a:r>
            <a:r>
              <a:rPr lang="de-DE" dirty="0" smtClean="0"/>
              <a:t> light </a:t>
            </a:r>
            <a:r>
              <a:rPr lang="de-DE" dirty="0" err="1" smtClean="0"/>
              <a:t>tends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borders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Precompute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in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Bilinear </a:t>
            </a:r>
            <a:r>
              <a:rPr lang="de-DE" dirty="0" err="1" smtClean="0"/>
              <a:t>filtering</a:t>
            </a:r>
            <a:r>
              <a:rPr lang="de-DE" dirty="0" smtClean="0"/>
              <a:t> </a:t>
            </a:r>
            <a:r>
              <a:rPr lang="de-DE" dirty="0" err="1" smtClean="0"/>
              <a:t>blurry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wonderfully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ambient</a:t>
            </a:r>
            <a:r>
              <a:rPr lang="de-DE" dirty="0" smtClean="0"/>
              <a:t> 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328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Light </a:t>
            </a:r>
            <a:r>
              <a:rPr lang="de-DE" dirty="0" err="1" smtClean="0"/>
              <a:t>Baking</a:t>
            </a:r>
            <a:endParaRPr lang="de-DE" dirty="0"/>
          </a:p>
        </p:txBody>
      </p:sp>
      <p:pic>
        <p:nvPicPr>
          <p:cNvPr id="15362" name="Picture 2" descr="Quake DOS The hub from which you choose the episodes, or dimensions, you want to play.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53426"/>
            <a:ext cx="4104455" cy="410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Render</a:t>
            </a:r>
            <a:r>
              <a:rPr lang="de-DE" dirty="0" smtClean="0"/>
              <a:t> </a:t>
            </a:r>
            <a:r>
              <a:rPr lang="de-DE" dirty="0" err="1" smtClean="0"/>
              <a:t>six</a:t>
            </a:r>
            <a:r>
              <a:rPr lang="de-DE" dirty="0" smtClean="0"/>
              <a:t> orthogonal </a:t>
            </a:r>
            <a:r>
              <a:rPr lang="de-DE" dirty="0" err="1" smtClean="0"/>
              <a:t>perspectives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Camera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=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rendered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Sample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cubemap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Obviously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precomputed</a:t>
            </a:r>
            <a:endParaRPr lang="de-DE" dirty="0" smtClean="0"/>
          </a:p>
          <a:p>
            <a:pPr marL="169862" lvl="1" indent="0"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56991"/>
            <a:ext cx="3981450" cy="3019425"/>
          </a:xfrm>
          <a:prstGeom prst="rect">
            <a:avLst/>
          </a:prstGeom>
        </p:spPr>
      </p:pic>
      <p:pic>
        <p:nvPicPr>
          <p:cNvPr id="16386" name="Picture 2" descr="http://resumbrae.com/ub/dms423_f08/22/cubemap-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475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171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„</a:t>
            </a:r>
            <a:r>
              <a:rPr lang="de-DE" dirty="0" err="1" smtClean="0"/>
              <a:t>Ambient</a:t>
            </a:r>
            <a:r>
              <a:rPr lang="de-DE" dirty="0" smtClean="0"/>
              <a:t>“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approximation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 </a:t>
            </a:r>
            <a:r>
              <a:rPr lang="de-DE" dirty="0" err="1" smtClean="0"/>
              <a:t>bounces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bounce</a:t>
            </a:r>
            <a:r>
              <a:rPr lang="de-DE" dirty="0" smtClean="0"/>
              <a:t> -&gt; </a:t>
            </a:r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(</a:t>
            </a:r>
            <a:r>
              <a:rPr lang="de-DE" dirty="0" err="1" smtClean="0"/>
              <a:t>use</a:t>
            </a:r>
            <a:r>
              <a:rPr lang="de-DE" dirty="0" smtClean="0"/>
              <a:t> diffuse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Second </a:t>
            </a:r>
            <a:r>
              <a:rPr lang="de-DE" dirty="0" err="1" smtClean="0"/>
              <a:t>bounce</a:t>
            </a:r>
            <a:r>
              <a:rPr lang="de-DE" dirty="0" smtClean="0"/>
              <a:t> -&gt; </a:t>
            </a:r>
            <a:r>
              <a:rPr lang="de-DE" dirty="0" err="1" smtClean="0"/>
              <a:t>hard</a:t>
            </a:r>
            <a:r>
              <a:rPr lang="de-DE" dirty="0" smtClean="0"/>
              <a:t> </a:t>
            </a:r>
            <a:r>
              <a:rPr lang="de-DE" dirty="0" err="1" smtClean="0"/>
              <a:t>shadows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</a:t>
            </a:r>
            <a:r>
              <a:rPr lang="de-DE" dirty="0" err="1" smtClean="0"/>
              <a:t>bounces</a:t>
            </a:r>
            <a:r>
              <a:rPr lang="de-DE" dirty="0" smtClean="0"/>
              <a:t> -&gt; </a:t>
            </a:r>
            <a:r>
              <a:rPr lang="de-DE" dirty="0" err="1" smtClean="0"/>
              <a:t>ambient</a:t>
            </a:r>
            <a:r>
              <a:rPr lang="de-DE" dirty="0" smtClean="0"/>
              <a:t> light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r>
              <a:rPr lang="de-DE" dirty="0" smtClean="0"/>
              <a:t>, Diffuse…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42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</a:t>
            </a:r>
            <a:r>
              <a:rPr lang="de-DE" dirty="0" err="1" smtClean="0"/>
              <a:t>camera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light </a:t>
            </a:r>
            <a:r>
              <a:rPr lang="de-DE" dirty="0" err="1" smtClean="0"/>
              <a:t>source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Render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 -&gt;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=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light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regular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Transform </a:t>
            </a:r>
            <a:r>
              <a:rPr lang="de-DE" dirty="0" err="1" smtClean="0"/>
              <a:t>vertices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Using</a:t>
            </a:r>
            <a:r>
              <a:rPr lang="de-DE" dirty="0" smtClean="0"/>
              <a:t> light </a:t>
            </a:r>
            <a:r>
              <a:rPr lang="de-DE" dirty="0" err="1" smtClean="0"/>
              <a:t>position</a:t>
            </a:r>
            <a:r>
              <a:rPr lang="de-DE" dirty="0" smtClean="0"/>
              <a:t> -&gt; z =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smtClean="0"/>
              <a:t> light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Read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Compare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light </a:t>
            </a:r>
            <a:r>
              <a:rPr lang="de-DE" dirty="0" err="1"/>
              <a:t>pos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-&gt; in </a:t>
            </a:r>
            <a:r>
              <a:rPr lang="de-DE" dirty="0" err="1" smtClean="0"/>
              <a:t>shadow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Shadow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744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9632" y="1582771"/>
            <a:ext cx="6408712" cy="4617457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Shadow Mapping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295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Cascaded</a:t>
            </a:r>
            <a:r>
              <a:rPr lang="de-DE" dirty="0" smtClean="0"/>
              <a:t> Shadow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18434" name="Picture 2" descr="CSM shadow qualit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130120"/>
            <a:ext cx="4248472" cy="401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81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Semiautomatic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GLSL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623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9" y="1484313"/>
            <a:ext cx="8629015" cy="49688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Atari VCS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480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uniform sampler2D </a:t>
            </a:r>
            <a:r>
              <a:rPr lang="de-DE" dirty="0" err="1"/>
              <a:t>tex</a:t>
            </a:r>
            <a:r>
              <a:rPr lang="de-DE" dirty="0"/>
              <a:t>;</a:t>
            </a:r>
          </a:p>
          <a:p>
            <a:r>
              <a:rPr lang="de-DE" dirty="0" err="1"/>
              <a:t>varying</a:t>
            </a:r>
            <a:r>
              <a:rPr lang="de-DE" dirty="0"/>
              <a:t> vec2 </a:t>
            </a:r>
            <a:r>
              <a:rPr lang="de-DE" dirty="0" err="1"/>
              <a:t>texCoord</a:t>
            </a:r>
            <a:r>
              <a:rPr lang="de-DE" dirty="0"/>
              <a:t>;</a:t>
            </a:r>
          </a:p>
          <a:p>
            <a:r>
              <a:rPr lang="de-DE" dirty="0" err="1"/>
              <a:t>varying</a:t>
            </a:r>
            <a:r>
              <a:rPr lang="de-DE" dirty="0"/>
              <a:t> vec4 </a:t>
            </a:r>
            <a:r>
              <a:rPr lang="de-DE" dirty="0" err="1"/>
              <a:t>color</a:t>
            </a:r>
            <a:r>
              <a:rPr lang="de-DE" dirty="0"/>
              <a:t>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kore</a:t>
            </a:r>
            <a:r>
              <a:rPr lang="de-DE" dirty="0"/>
              <a:t>() {</a:t>
            </a:r>
          </a:p>
          <a:p>
            <a:r>
              <a:rPr lang="de-DE" dirty="0"/>
              <a:t>	vec4 </a:t>
            </a:r>
            <a:r>
              <a:rPr lang="de-DE" dirty="0" err="1"/>
              <a:t>texcolor</a:t>
            </a:r>
            <a:r>
              <a:rPr lang="de-DE" dirty="0"/>
              <a:t> = texture2D(</a:t>
            </a:r>
            <a:r>
              <a:rPr lang="de-DE" dirty="0" err="1"/>
              <a:t>tex</a:t>
            </a:r>
            <a:r>
              <a:rPr lang="de-DE" dirty="0"/>
              <a:t>, </a:t>
            </a:r>
            <a:r>
              <a:rPr lang="de-DE" dirty="0" err="1"/>
              <a:t>texCoord</a:t>
            </a:r>
            <a:r>
              <a:rPr lang="de-DE" dirty="0"/>
              <a:t>) * </a:t>
            </a:r>
            <a:r>
              <a:rPr lang="de-DE" dirty="0" err="1"/>
              <a:t>color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/>
              <a:t>texcolor.rgb</a:t>
            </a:r>
            <a:r>
              <a:rPr lang="de-DE" dirty="0"/>
              <a:t> *= </a:t>
            </a:r>
            <a:r>
              <a:rPr lang="de-DE" dirty="0" err="1"/>
              <a:t>color.a</a:t>
            </a:r>
            <a:r>
              <a:rPr lang="de-DE" dirty="0"/>
              <a:t>;</a:t>
            </a:r>
          </a:p>
          <a:p>
            <a:r>
              <a:rPr lang="de-DE" dirty="0"/>
              <a:t>	</a:t>
            </a:r>
            <a:r>
              <a:rPr lang="de-DE" dirty="0" err="1"/>
              <a:t>gl_FragColor</a:t>
            </a:r>
            <a:r>
              <a:rPr lang="de-DE" dirty="0"/>
              <a:t> = </a:t>
            </a:r>
            <a:r>
              <a:rPr lang="de-DE" dirty="0" err="1"/>
              <a:t>texcolor</a:t>
            </a:r>
            <a:r>
              <a:rPr lang="de-DE" dirty="0"/>
              <a:t>;</a:t>
            </a:r>
          </a:p>
          <a:p>
            <a:r>
              <a:rPr lang="de-DE" dirty="0"/>
              <a:t>}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GLSL </a:t>
            </a:r>
            <a:r>
              <a:rPr lang="de-DE" dirty="0" err="1" smtClean="0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957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Tansforms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Writes</a:t>
            </a:r>
            <a:r>
              <a:rPr lang="de-DE" dirty="0" smtClean="0"/>
              <a:t> </a:t>
            </a:r>
            <a:r>
              <a:rPr lang="de-DE" dirty="0" err="1" smtClean="0"/>
              <a:t>transformed</a:t>
            </a:r>
            <a:r>
              <a:rPr lang="de-DE" dirty="0" smtClean="0"/>
              <a:t>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var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gl_Position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write</a:t>
            </a:r>
            <a:r>
              <a:rPr lang="de-DE" dirty="0" smtClean="0"/>
              <a:t> additional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169862" lvl="1" indent="0">
              <a:buNone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55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Writes</a:t>
            </a:r>
            <a:r>
              <a:rPr lang="de-DE" dirty="0" smtClean="0"/>
              <a:t> final </a:t>
            </a:r>
            <a:r>
              <a:rPr lang="de-DE" dirty="0" err="1" smtClean="0"/>
              <a:t>color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special</a:t>
            </a:r>
            <a:r>
              <a:rPr lang="de-DE" dirty="0" smtClean="0"/>
              <a:t> </a:t>
            </a:r>
            <a:r>
              <a:rPr lang="de-DE" dirty="0" err="1" smtClean="0"/>
              <a:t>var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gl_FragColor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not </a:t>
            </a:r>
            <a:r>
              <a:rPr lang="de-DE" dirty="0" err="1" smtClean="0"/>
              <a:t>write</a:t>
            </a:r>
            <a:r>
              <a:rPr lang="de-DE" dirty="0" smtClean="0"/>
              <a:t> additional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Mostly</a:t>
            </a:r>
            <a:r>
              <a:rPr lang="de-DE" dirty="0" smtClean="0"/>
              <a:t> (</a:t>
            </a:r>
            <a:r>
              <a:rPr lang="de-DE" dirty="0" err="1" smtClean="0"/>
              <a:t>multi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, </a:t>
            </a:r>
            <a:r>
              <a:rPr lang="de-DE" dirty="0" err="1" smtClean="0"/>
              <a:t>gl_FragDepth</a:t>
            </a:r>
            <a:r>
              <a:rPr lang="de-DE" dirty="0" smtClean="0"/>
              <a:t>,… - not on all </a:t>
            </a:r>
            <a:r>
              <a:rPr lang="de-DE" dirty="0" err="1" smtClean="0"/>
              <a:t>hardware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Fragment </a:t>
            </a:r>
            <a:r>
              <a:rPr lang="de-DE" dirty="0" err="1" smtClean="0"/>
              <a:t>Shader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8861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Vertex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vertices</a:t>
            </a:r>
            <a:r>
              <a:rPr lang="de-DE" dirty="0" smtClean="0"/>
              <a:t> in parallel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Fragment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pixels</a:t>
            </a:r>
            <a:r>
              <a:rPr lang="de-DE" dirty="0" smtClean="0"/>
              <a:t>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parallelize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multiple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cores</a:t>
            </a:r>
            <a:r>
              <a:rPr lang="de-DE" dirty="0" smtClean="0"/>
              <a:t>, SIMD </a:t>
            </a:r>
            <a:r>
              <a:rPr lang="de-DE" dirty="0" err="1" smtClean="0"/>
              <a:t>units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weird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Parallelism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68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Constants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Do not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executes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</a:t>
            </a:r>
            <a:r>
              <a:rPr lang="de-DE" dirty="0" err="1" smtClean="0"/>
              <a:t>calls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uniform mat4 </a:t>
            </a:r>
            <a:r>
              <a:rPr lang="de-DE" dirty="0" err="1"/>
              <a:t>projectionMatrix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uniform sampler2D </a:t>
            </a:r>
            <a:r>
              <a:rPr lang="de-DE" dirty="0" err="1"/>
              <a:t>tex</a:t>
            </a:r>
            <a:r>
              <a:rPr lang="de-DE" dirty="0"/>
              <a:t>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Uniforms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800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Vertex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Defined</a:t>
            </a:r>
            <a:r>
              <a:rPr lang="de-DE" dirty="0" smtClean="0"/>
              <a:t> in Vertex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attribute</a:t>
            </a:r>
            <a:r>
              <a:rPr lang="fr-FR" dirty="0"/>
              <a:t> vec3 </a:t>
            </a:r>
            <a:r>
              <a:rPr lang="fr-FR" dirty="0" err="1"/>
              <a:t>vertexPosition</a:t>
            </a:r>
            <a:r>
              <a:rPr lang="fr-F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attribute</a:t>
            </a:r>
            <a:r>
              <a:rPr lang="fr-FR" dirty="0"/>
              <a:t> vec2 </a:t>
            </a:r>
            <a:r>
              <a:rPr lang="fr-FR" dirty="0" err="1"/>
              <a:t>texPosition</a:t>
            </a:r>
            <a:r>
              <a:rPr lang="fr-FR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attribute</a:t>
            </a:r>
            <a:r>
              <a:rPr lang="fr-FR" dirty="0"/>
              <a:t> vec4 </a:t>
            </a:r>
            <a:r>
              <a:rPr lang="fr-FR" dirty="0" err="1"/>
              <a:t>vertexColor</a:t>
            </a:r>
            <a:r>
              <a:rPr lang="fr-FR" dirty="0"/>
              <a:t>;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938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Transfer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stages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Vertex </a:t>
            </a:r>
            <a:r>
              <a:rPr lang="de-DE" dirty="0" err="1" smtClean="0"/>
              <a:t>shader</a:t>
            </a:r>
            <a:r>
              <a:rPr lang="de-DE" dirty="0" smtClean="0"/>
              <a:t> -&gt; </a:t>
            </a:r>
            <a:r>
              <a:rPr lang="de-DE" dirty="0" err="1" smtClean="0"/>
              <a:t>interpolation</a:t>
            </a:r>
            <a:r>
              <a:rPr lang="de-DE" dirty="0" smtClean="0"/>
              <a:t> -&gt; Fragment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Output in </a:t>
            </a:r>
            <a:r>
              <a:rPr lang="de-DE" dirty="0" err="1" smtClean="0"/>
              <a:t>vertex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, </a:t>
            </a:r>
            <a:r>
              <a:rPr lang="de-DE" dirty="0" err="1" smtClean="0"/>
              <a:t>input</a:t>
            </a:r>
            <a:r>
              <a:rPr lang="de-DE" dirty="0" smtClean="0"/>
              <a:t> in </a:t>
            </a:r>
            <a:r>
              <a:rPr lang="de-DE" dirty="0" err="1" smtClean="0"/>
              <a:t>fragment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varying</a:t>
            </a:r>
            <a:r>
              <a:rPr lang="de-DE" dirty="0"/>
              <a:t> vec2 </a:t>
            </a:r>
            <a:r>
              <a:rPr lang="de-DE" dirty="0" err="1"/>
              <a:t>texCoord</a:t>
            </a:r>
            <a:r>
              <a:rPr lang="de-DE" dirty="0"/>
              <a:t>;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Varyings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31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vec3 </a:t>
            </a:r>
            <a:r>
              <a:rPr lang="de-DE" dirty="0" err="1" smtClean="0"/>
              <a:t>position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vec4 </a:t>
            </a:r>
            <a:r>
              <a:rPr lang="de-DE" dirty="0" err="1" smtClean="0"/>
              <a:t>color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Support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arithmetic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Support </a:t>
            </a:r>
            <a:r>
              <a:rPr lang="de-DE" dirty="0" err="1" smtClean="0"/>
              <a:t>swizzling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color.bgr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position.xy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904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mat4 </a:t>
            </a:r>
            <a:r>
              <a:rPr lang="de-DE" dirty="0" err="1" smtClean="0"/>
              <a:t>projection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Supports </a:t>
            </a:r>
            <a:r>
              <a:rPr lang="de-DE" dirty="0" err="1" smtClean="0"/>
              <a:t>arithmetic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Matrix </a:t>
            </a:r>
            <a:r>
              <a:rPr lang="de-DE" dirty="0" err="1" smtClean="0"/>
              <a:t>types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960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textures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uniform sampler2D </a:t>
            </a:r>
            <a:r>
              <a:rPr lang="de-DE" dirty="0" err="1"/>
              <a:t>tex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vec4 </a:t>
            </a:r>
            <a:r>
              <a:rPr lang="de-DE" dirty="0" err="1"/>
              <a:t>texcolor</a:t>
            </a:r>
            <a:r>
              <a:rPr lang="de-DE" dirty="0"/>
              <a:t> = texture2D(</a:t>
            </a:r>
            <a:r>
              <a:rPr lang="de-DE" dirty="0" err="1"/>
              <a:t>tex</a:t>
            </a:r>
            <a:r>
              <a:rPr lang="de-DE" dirty="0"/>
              <a:t>, </a:t>
            </a:r>
            <a:r>
              <a:rPr lang="de-DE" dirty="0" err="1"/>
              <a:t>texCoord</a:t>
            </a:r>
            <a:r>
              <a:rPr lang="de-DE" dirty="0" smtClean="0"/>
              <a:t>);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Samplers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80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0" y="1700807"/>
            <a:ext cx="8207368" cy="4459337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89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gl_Position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gl_FragColor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https://www.opengl.org/wiki/Built-in_Variable_(GLSL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(so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forgot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Special </a:t>
            </a:r>
            <a:r>
              <a:rPr lang="de-DE" dirty="0" err="1" smtClean="0"/>
              <a:t>vars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6327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mediump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Precision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reduced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sense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fragment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 (OpenGL ES)</a:t>
            </a:r>
          </a:p>
          <a:p>
            <a:pPr marL="169862" lvl="1" indent="0">
              <a:buNone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Precision </a:t>
            </a:r>
            <a:r>
              <a:rPr lang="de-DE" dirty="0" err="1" smtClean="0"/>
              <a:t>modifiers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91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4.5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Different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OpenGL 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Kore </a:t>
            </a:r>
            <a:r>
              <a:rPr lang="de-DE" dirty="0" err="1" smtClean="0"/>
              <a:t>uses</a:t>
            </a:r>
            <a:r>
              <a:rPr lang="de-DE" dirty="0"/>
              <a:t> „GLSL </a:t>
            </a:r>
            <a:r>
              <a:rPr lang="de-DE" dirty="0" smtClean="0"/>
              <a:t>ES“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GLSL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OpenGL ES 2.0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WebGL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GLSL 1.1 plus </a:t>
            </a:r>
            <a:r>
              <a:rPr lang="de-DE" dirty="0" err="1" smtClean="0"/>
              <a:t>some</a:t>
            </a:r>
            <a:r>
              <a:rPr lang="de-DE" dirty="0" smtClean="0"/>
              <a:t> 1.2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GLSL </a:t>
            </a:r>
            <a:r>
              <a:rPr lang="de-DE" dirty="0" err="1" smtClean="0"/>
              <a:t>versions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715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 </a:t>
            </a:r>
            <a:r>
              <a:rPr lang="de-DE" dirty="0" err="1" smtClean="0"/>
              <a:t>kore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real GLSL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easier</a:t>
            </a:r>
            <a:r>
              <a:rPr lang="de-DE" dirty="0" smtClean="0"/>
              <a:t> in Windows </a:t>
            </a:r>
            <a:r>
              <a:rPr lang="de-DE" dirty="0" err="1" smtClean="0"/>
              <a:t>use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node</a:t>
            </a:r>
            <a:r>
              <a:rPr lang="de-DE" dirty="0" smtClean="0"/>
              <a:t> Kore/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gfx</a:t>
            </a:r>
            <a:r>
              <a:rPr lang="de-DE" dirty="0" smtClean="0"/>
              <a:t>=opengl2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Optionally</a:t>
            </a:r>
            <a:r>
              <a:rPr lang="de-DE" dirty="0" smtClean="0"/>
              <a:t> </a:t>
            </a:r>
            <a:r>
              <a:rPr lang="de-DE" dirty="0" err="1" smtClean="0"/>
              <a:t>debug</a:t>
            </a:r>
            <a:r>
              <a:rPr lang="de-DE" dirty="0" smtClean="0"/>
              <a:t> Direct3D </a:t>
            </a:r>
            <a:r>
              <a:rPr lang="de-DE" dirty="0" err="1" smtClean="0"/>
              <a:t>later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Deletes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varyings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fragment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used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breaks</a:t>
            </a:r>
            <a:r>
              <a:rPr lang="de-DE" dirty="0" smtClean="0"/>
              <a:t> </a:t>
            </a: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linkage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compiled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 in Visual Studio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in 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Code::Blocks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Optionally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in </a:t>
            </a:r>
            <a:r>
              <a:rPr lang="de-DE" dirty="0" err="1" smtClean="0"/>
              <a:t>Deployment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Beware</a:t>
            </a:r>
            <a:r>
              <a:rPr lang="de-DE" dirty="0" smtClean="0"/>
              <a:t>: A </a:t>
            </a:r>
            <a:r>
              <a:rPr lang="de-DE" dirty="0" err="1" smtClean="0"/>
              <a:t>call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koremake</a:t>
            </a:r>
            <a:r>
              <a:rPr lang="de-DE" dirty="0" smtClean="0"/>
              <a:t> </a:t>
            </a:r>
            <a:r>
              <a:rPr lang="de-DE" dirty="0" err="1" smtClean="0"/>
              <a:t>overwrites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GLSL in Kore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601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#</a:t>
            </a:r>
            <a:r>
              <a:rPr lang="de-DE" dirty="0" err="1" smtClean="0"/>
              <a:t>include</a:t>
            </a:r>
            <a:r>
              <a:rPr lang="de-DE" dirty="0" smtClean="0"/>
              <a:t> &lt;Kore/Graphics/</a:t>
            </a:r>
            <a:r>
              <a:rPr lang="de-DE" dirty="0" err="1" smtClean="0"/>
              <a:t>Graphics.h</a:t>
            </a:r>
            <a:r>
              <a:rPr lang="de-DE" dirty="0" smtClean="0"/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Straight </a:t>
            </a:r>
            <a:r>
              <a:rPr lang="de-DE" dirty="0" err="1" smtClean="0"/>
              <a:t>forward</a:t>
            </a:r>
            <a:r>
              <a:rPr lang="de-DE" dirty="0" smtClean="0"/>
              <a:t> </a:t>
            </a:r>
            <a:r>
              <a:rPr lang="de-DE" dirty="0" err="1" smtClean="0"/>
              <a:t>api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Set </a:t>
            </a:r>
            <a:r>
              <a:rPr lang="de-DE" dirty="0" err="1" smtClean="0"/>
              <a:t>uniforms</a:t>
            </a:r>
            <a:r>
              <a:rPr lang="de-DE" dirty="0" smtClean="0"/>
              <a:t> </a:t>
            </a:r>
            <a:r>
              <a:rPr lang="de-DE" smtClean="0"/>
              <a:t>ala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ConstantLocation</a:t>
            </a:r>
            <a:r>
              <a:rPr lang="de-DE" dirty="0" smtClean="0"/>
              <a:t> </a:t>
            </a:r>
            <a:r>
              <a:rPr lang="de-DE" dirty="0" err="1" smtClean="0"/>
              <a:t>loc</a:t>
            </a:r>
            <a:r>
              <a:rPr lang="de-DE" dirty="0" smtClean="0"/>
              <a:t> = program-&gt;</a:t>
            </a:r>
            <a:r>
              <a:rPr lang="de-DE" dirty="0" err="1" smtClean="0"/>
              <a:t>getConstantLocation</a:t>
            </a:r>
            <a:r>
              <a:rPr lang="de-DE" dirty="0" smtClean="0"/>
              <a:t>(„</a:t>
            </a:r>
            <a:r>
              <a:rPr lang="de-DE" dirty="0" err="1" smtClean="0"/>
              <a:t>bla</a:t>
            </a:r>
            <a:r>
              <a:rPr lang="de-DE" dirty="0" smtClean="0"/>
              <a:t>“);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Graphics::</a:t>
            </a:r>
            <a:r>
              <a:rPr lang="de-DE" dirty="0" err="1" smtClean="0"/>
              <a:t>setFloat</a:t>
            </a:r>
            <a:r>
              <a:rPr lang="de-DE" dirty="0" smtClean="0"/>
              <a:t>(</a:t>
            </a:r>
            <a:r>
              <a:rPr lang="de-DE" dirty="0" err="1" smtClean="0"/>
              <a:t>loc</a:t>
            </a:r>
            <a:r>
              <a:rPr lang="de-DE" dirty="0" smtClean="0"/>
              <a:t>, 2.0f);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(-1 </a:t>
            </a:r>
            <a:r>
              <a:rPr lang="de-DE" dirty="0" err="1" smtClean="0"/>
              <a:t>to</a:t>
            </a:r>
            <a:r>
              <a:rPr lang="de-DE" dirty="0" smtClean="0"/>
              <a:t> 1, -1 </a:t>
            </a:r>
            <a:r>
              <a:rPr lang="de-DE" dirty="0" err="1" smtClean="0"/>
              <a:t>to</a:t>
            </a:r>
            <a:r>
              <a:rPr lang="de-DE" dirty="0" smtClean="0"/>
              <a:t> 1, -1 </a:t>
            </a:r>
            <a:r>
              <a:rPr lang="de-DE" dirty="0" err="1" smtClean="0"/>
              <a:t>to</a:t>
            </a:r>
            <a:r>
              <a:rPr lang="de-DE" dirty="0" smtClean="0"/>
              <a:t> 1) like in OpenGL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Kore Graphics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0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2184"/>
            <a:ext cx="7776864" cy="4925348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C64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68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03" y="1484313"/>
            <a:ext cx="6398806" cy="49688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Amiga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990154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1287</Words>
  <Application>Microsoft Office PowerPoint</Application>
  <PresentationFormat>Bildschirmpräsentation (4:3)</PresentationFormat>
  <Paragraphs>472</Paragraphs>
  <Slides>74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79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Dedicated Gaming Hardware</vt:lpstr>
      <vt:lpstr>Pong &amp; Computer Space</vt:lpstr>
      <vt:lpstr>Apple 2</vt:lpstr>
      <vt:lpstr>Atari VCS</vt:lpstr>
      <vt:lpstr>NES</vt:lpstr>
      <vt:lpstr>C64</vt:lpstr>
      <vt:lpstr>Amiga</vt:lpstr>
      <vt:lpstr>IBM PC</vt:lpstr>
      <vt:lpstr>Voodoo</vt:lpstr>
      <vt:lpstr>Modern intel CPUs</vt:lpstr>
      <vt:lpstr>Vista</vt:lpstr>
      <vt:lpstr>PS4</vt:lpstr>
      <vt:lpstr>CPU vs GPU</vt:lpstr>
      <vt:lpstr>Triangles</vt:lpstr>
      <vt:lpstr>„Aliasing“</vt:lpstr>
      <vt:lpstr>Aliasing</vt:lpstr>
      <vt:lpstr>Edge Antialiasing</vt:lpstr>
      <vt:lpstr>Supersample Antialiasing</vt:lpstr>
      <vt:lpstr>Multisample Antialiasing</vt:lpstr>
      <vt:lpstr>Postprocess Antialiasing</vt:lpstr>
      <vt:lpstr>Temporal Anti-Aliasing</vt:lpstr>
      <vt:lpstr>Textures</vt:lpstr>
      <vt:lpstr>Texture Sampling</vt:lpstr>
      <vt:lpstr>Mip Mapping</vt:lpstr>
      <vt:lpstr>Mip Mapping</vt:lpstr>
      <vt:lpstr>Anisotropic Filtering</vt:lpstr>
      <vt:lpstr>Depth Buffer</vt:lpstr>
      <vt:lpstr>Alpha-Blending</vt:lpstr>
      <vt:lpstr>Programmable Blending</vt:lpstr>
      <vt:lpstr>Most used blending modes</vt:lpstr>
      <vt:lpstr>Texture Sampling and Transparency</vt:lpstr>
      <vt:lpstr>Premultiplied Alpha</vt:lpstr>
      <vt:lpstr>Vertex Shader</vt:lpstr>
      <vt:lpstr>Fragment Shader</vt:lpstr>
      <vt:lpstr>Vertex Buffer</vt:lpstr>
      <vt:lpstr>Index Buffer</vt:lpstr>
      <vt:lpstr>Draw Calls</vt:lpstr>
      <vt:lpstr>Implicit Work</vt:lpstr>
      <vt:lpstr>Compute Shader</vt:lpstr>
      <vt:lpstr>Triangles on Compute</vt:lpstr>
      <vt:lpstr>More Shaders</vt:lpstr>
      <vt:lpstr>Phong Lighting</vt:lpstr>
      <vt:lpstr>Ambient</vt:lpstr>
      <vt:lpstr>Ambient</vt:lpstr>
      <vt:lpstr>Diffuse</vt:lpstr>
      <vt:lpstr>Diffuse</vt:lpstr>
      <vt:lpstr>Specular</vt:lpstr>
      <vt:lpstr>Specular</vt:lpstr>
      <vt:lpstr>Blinn Phong</vt:lpstr>
      <vt:lpstr>Better ambient light</vt:lpstr>
      <vt:lpstr>Light Baking</vt:lpstr>
      <vt:lpstr>Better specular lighting</vt:lpstr>
      <vt:lpstr>Ambient, Diffuse…</vt:lpstr>
      <vt:lpstr>Shadow Mapping</vt:lpstr>
      <vt:lpstr>Shadow Mapping</vt:lpstr>
      <vt:lpstr>Cascaded Shadow Maps</vt:lpstr>
      <vt:lpstr>GLSL</vt:lpstr>
      <vt:lpstr>GLSL Example</vt:lpstr>
      <vt:lpstr>Vertex Shader</vt:lpstr>
      <vt:lpstr>Fragment Shader</vt:lpstr>
      <vt:lpstr>Parallelism</vt:lpstr>
      <vt:lpstr>Uniforms</vt:lpstr>
      <vt:lpstr>Attributes</vt:lpstr>
      <vt:lpstr>Varyings</vt:lpstr>
      <vt:lpstr>Vector types</vt:lpstr>
      <vt:lpstr>Matrix types</vt:lpstr>
      <vt:lpstr>Samplers</vt:lpstr>
      <vt:lpstr>Special vars</vt:lpstr>
      <vt:lpstr>Precision modifiers</vt:lpstr>
      <vt:lpstr>GLSL versions</vt:lpstr>
      <vt:lpstr>GLSL in Kore</vt:lpstr>
      <vt:lpstr>Kore Graphics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388</cp:revision>
  <dcterms:modified xsi:type="dcterms:W3CDTF">2014-11-14T06:58:34Z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